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98" r:id="rId3"/>
    <p:sldId id="300" r:id="rId4"/>
    <p:sldId id="271" r:id="rId5"/>
    <p:sldId id="272" r:id="rId6"/>
    <p:sldId id="273" r:id="rId7"/>
    <p:sldId id="294" r:id="rId8"/>
    <p:sldId id="2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2018-12-15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2018-12-15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9826" y="1773237"/>
            <a:ext cx="6400800" cy="3311525"/>
          </a:xfrm>
        </p:spPr>
        <p:txBody>
          <a:bodyPr/>
          <a:lstStyle/>
          <a:p>
            <a:pPr algn="ctr" eaLnBrk="1" hangingPunct="1"/>
            <a:r>
              <a:rPr lang="ar-EG" sz="3700" dirty="0">
                <a:cs typeface="PT Bold Heading" pitchFamily="2" charset="-78"/>
              </a:rPr>
              <a:t>كينماتيكا الحركة الخطية</a:t>
            </a:r>
            <a:endParaRPr lang="ar-IQ" sz="3700" dirty="0">
              <a:cs typeface="PT Bold Heading" pitchFamily="2" charset="-78"/>
            </a:endParaRPr>
          </a:p>
          <a:p>
            <a:pPr algn="ctr" eaLnBrk="1" hangingPunct="1"/>
            <a:r>
              <a:rPr lang="ar-IQ" sz="3700" dirty="0">
                <a:cs typeface="PT Bold Heading" pitchFamily="2" charset="-78"/>
              </a:rPr>
              <a:t>المحاضرة</a:t>
            </a:r>
            <a:r>
              <a:rPr lang="ar-EG" sz="3700" dirty="0">
                <a:cs typeface="PT Bold Heading" pitchFamily="2" charset="-78"/>
              </a:rPr>
              <a:t> </a:t>
            </a:r>
            <a:r>
              <a:rPr lang="ar-IQ" sz="3700">
                <a:cs typeface="PT Bold Heading" pitchFamily="2" charset="-78"/>
              </a:rPr>
              <a:t> 1</a:t>
            </a:r>
            <a:endParaRPr lang="ar-EG" sz="3700" dirty="0">
              <a:cs typeface="PT Bold Heading" pitchFamily="2" charset="-78"/>
            </a:endParaRPr>
          </a:p>
          <a:p>
            <a:pPr algn="ctr" eaLnBrk="1" hangingPunct="1"/>
            <a:r>
              <a:rPr lang="ar-EG" dirty="0">
                <a:cs typeface="PT Bold Heading" pitchFamily="2" charset="-78"/>
              </a:rPr>
              <a:t>المسافة - الإزاحة</a:t>
            </a:r>
            <a:endParaRPr lang="en-US" dirty="0">
              <a:cs typeface="PT Bold Heading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ect%201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333376"/>
            <a:ext cx="8229600" cy="2619375"/>
          </a:xfr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992314" y="3213101"/>
            <a:ext cx="8135937" cy="331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>
                <a:latin typeface="Times New Roman" pitchFamily="18" charset="0"/>
              </a:rPr>
              <a:t>Vector and Scalar</a:t>
            </a:r>
            <a:endParaRPr lang="ar-SA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جميع الكميات الفيزيائية (أساسية أو مشتقة) يمكن تقسيمها إلى نوعين،</a:t>
            </a:r>
            <a:endParaRPr lang="ar-EG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 الأول الكمية القياسية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scalar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ar-EG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ar-SA" sz="2400" b="1">
                <a:solidFill>
                  <a:srgbClr val="000000"/>
                </a:solidFill>
                <a:latin typeface="Arial" pitchFamily="34" charset="0"/>
              </a:rPr>
              <a:t> والثانية الكمية المتجهة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</a:rPr>
              <a:t>vector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ar-EG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ar-SA" sz="2400" b="1">
                <a:solidFill>
                  <a:srgbClr val="000000"/>
                </a:solidFill>
                <a:latin typeface="Arial" pitchFamily="34" charset="0"/>
              </a:rPr>
              <a:t>  الكمية القياسية يمكن تحديدها بمقدارها فقط، مثل أن تقول أن كتلة جسم 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5kg</a:t>
            </a:r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. </a:t>
            </a:r>
            <a:endParaRPr lang="ar-EG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 أما الكمية المتجهة تحتاج إلى أن تحدد اتجاهها بالإضافة إلى مقدارها،</a:t>
            </a:r>
            <a:endParaRPr lang="ar-EG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 مثل سرعة الرياح 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10km/h</a:t>
            </a:r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 غرباً.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8314" y="571500"/>
            <a:ext cx="1584325" cy="1912938"/>
          </a:xfr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ar-EG" sz="2400" b="1">
                <a:solidFill>
                  <a:srgbClr val="000000"/>
                </a:solidFill>
              </a:rPr>
              <a:t>مقدمة عامة في وحدات القياس الميكانيكية</a:t>
            </a:r>
            <a:r>
              <a:rPr lang="ar-EG">
                <a:solidFill>
                  <a:srgbClr val="FFFF00"/>
                </a:solidFill>
              </a:rPr>
              <a:t> </a:t>
            </a:r>
            <a:endParaRPr lang="en-US">
              <a:solidFill>
                <a:srgbClr val="FFFF00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0" t="27037" r="8873" b="15196"/>
          <a:stretch>
            <a:fillRect/>
          </a:stretch>
        </p:blipFill>
        <p:spPr>
          <a:xfrm>
            <a:off x="3432175" y="174626"/>
            <a:ext cx="6985000" cy="6683375"/>
          </a:xfrm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8438" y="476251"/>
            <a:ext cx="4514850" cy="792163"/>
          </a:xfr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/>
            <a:br>
              <a:rPr lang="ar-EG" sz="2400" b="1" u="sng" dirty="0">
                <a:solidFill>
                  <a:srgbClr val="000000"/>
                </a:solidFill>
                <a:cs typeface="PT Bold Heading" pitchFamily="2" charset="-78"/>
              </a:rPr>
            </a:br>
            <a:r>
              <a:rPr lang="ar-EG" sz="2400" b="1" u="sng" dirty="0">
                <a:solidFill>
                  <a:srgbClr val="000000"/>
                </a:solidFill>
                <a:cs typeface="PT Bold Heading" pitchFamily="2" charset="-78"/>
              </a:rPr>
              <a:t>المسافة والإزاحة :</a:t>
            </a:r>
            <a:br>
              <a:rPr lang="ar-EG" sz="2400" b="1" dirty="0">
                <a:solidFill>
                  <a:srgbClr val="000000"/>
                </a:solidFill>
                <a:cs typeface="PT Bold Heading" pitchFamily="2" charset="-78"/>
              </a:rPr>
            </a:br>
            <a:endParaRPr lang="en-US" sz="2400" b="1" dirty="0">
              <a:solidFill>
                <a:srgbClr val="000000"/>
              </a:solidFill>
              <a:cs typeface="PT Bold Heading" pitchFamily="2" charset="-78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5086" y="1452560"/>
            <a:ext cx="9615278" cy="4929189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110000"/>
              </a:lnSpc>
            </a:pPr>
            <a:endParaRPr lang="ar-EG" sz="2500" b="1" dirty="0"/>
          </a:p>
          <a:p>
            <a:pPr algn="ctr" eaLnBrk="1" hangingPunct="1">
              <a:lnSpc>
                <a:spcPct val="110000"/>
              </a:lnSpc>
            </a:pPr>
            <a:r>
              <a:rPr lang="ar-SA" sz="2500" b="1" dirty="0">
                <a:solidFill>
                  <a:srgbClr val="000000"/>
                </a:solidFill>
              </a:rPr>
              <a:t>المسافة </a:t>
            </a:r>
            <a:r>
              <a:rPr lang="en-US" sz="2500" b="1" dirty="0">
                <a:solidFill>
                  <a:srgbClr val="000000"/>
                </a:solidFill>
              </a:rPr>
              <a:t>distance</a:t>
            </a:r>
            <a:r>
              <a:rPr lang="ar-IQ" sz="2500" b="1" dirty="0">
                <a:solidFill>
                  <a:srgbClr val="000000"/>
                </a:solidFill>
              </a:rPr>
              <a:t>                                                   </a:t>
            </a:r>
            <a:r>
              <a:rPr lang="en-US" sz="2500" b="1" dirty="0">
                <a:solidFill>
                  <a:srgbClr val="000000"/>
                </a:solidFill>
              </a:rPr>
              <a:t>       </a:t>
            </a:r>
            <a:endParaRPr lang="ar-SA" sz="25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r>
              <a:rPr lang="ar-SA" sz="2500" b="1" dirty="0">
                <a:solidFill>
                  <a:srgbClr val="000000"/>
                </a:solidFill>
              </a:rPr>
              <a:t>     الازاحة </a:t>
            </a:r>
            <a:r>
              <a:rPr lang="en-US" sz="2500" b="1" dirty="0">
                <a:solidFill>
                  <a:srgbClr val="000000"/>
                </a:solidFill>
              </a:rPr>
              <a:t>Displacement         </a:t>
            </a:r>
            <a:r>
              <a:rPr lang="ar-SA" sz="2500" b="1" dirty="0">
                <a:solidFill>
                  <a:srgbClr val="000000"/>
                </a:solidFill>
              </a:rPr>
              <a:t>  </a:t>
            </a:r>
            <a:r>
              <a:rPr lang="en-US" sz="2500" b="1" dirty="0">
                <a:solidFill>
                  <a:srgbClr val="000000"/>
                </a:solidFill>
              </a:rPr>
              <a:t>                   </a:t>
            </a:r>
            <a:r>
              <a:rPr lang="ar-SA" sz="2500" b="1" dirty="0">
                <a:solidFill>
                  <a:srgbClr val="000000"/>
                </a:solidFill>
              </a:rPr>
              <a:t>           </a:t>
            </a:r>
          </a:p>
          <a:p>
            <a:pPr algn="ctr" eaLnBrk="1" hangingPunct="1">
              <a:lnSpc>
                <a:spcPct val="110000"/>
              </a:lnSpc>
            </a:pPr>
            <a:r>
              <a:rPr lang="ar-EG" sz="2500" b="1" dirty="0">
                <a:solidFill>
                  <a:srgbClr val="000000"/>
                </a:solidFill>
              </a:rPr>
              <a:t>وحدات كل من </a:t>
            </a:r>
            <a:r>
              <a:rPr lang="ar-EG" sz="2500" b="1" u="sng" dirty="0">
                <a:solidFill>
                  <a:srgbClr val="000000"/>
                </a:solidFill>
              </a:rPr>
              <a:t>المسافة والإزاحة</a:t>
            </a:r>
            <a:r>
              <a:rPr lang="ar-EG" sz="2500" b="1" dirty="0">
                <a:solidFill>
                  <a:srgbClr val="000000"/>
                </a:solidFill>
              </a:rPr>
              <a:t> هي وحدات أطوال ويستخدم </a:t>
            </a:r>
            <a:r>
              <a:rPr lang="ar-EG" sz="2500" b="1" u="sng" dirty="0">
                <a:solidFill>
                  <a:srgbClr val="000000"/>
                </a:solidFill>
              </a:rPr>
              <a:t>(المتر)</a:t>
            </a:r>
            <a:r>
              <a:rPr lang="ar-EG" sz="2500" b="1" dirty="0">
                <a:solidFill>
                  <a:srgbClr val="000000"/>
                </a:solidFill>
              </a:rPr>
              <a:t> كوحدة لهذا المتغير.</a:t>
            </a:r>
          </a:p>
          <a:p>
            <a:pPr algn="ctr" eaLnBrk="1" hangingPunct="1">
              <a:lnSpc>
                <a:spcPct val="110000"/>
              </a:lnSpc>
            </a:pPr>
            <a:endParaRPr lang="ar-EG" sz="25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endParaRPr lang="ar-EG" sz="25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endParaRPr lang="ar-EG" sz="25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endParaRPr lang="ar-EG" sz="25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endParaRPr lang="ar-EG" sz="25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r>
              <a:rPr lang="ar-EG" sz="2500" b="1" dirty="0">
                <a:solidFill>
                  <a:srgbClr val="000000"/>
                </a:solidFill>
              </a:rPr>
              <a:t>مثال : فعندما يجري العداء لمسافة دورة كاملة ونصف في المضمار يقال أنه قطع مسافة ( 400 + 200م) ، أما الإزاحة فتقاس في خط مستقيم من البداية حتى النهاية .</a:t>
            </a:r>
          </a:p>
        </p:txBody>
      </p:sp>
      <p:pic>
        <p:nvPicPr>
          <p:cNvPr id="7172" name="Picture 4" descr="صورة06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t="37227" r="7474" b="31796"/>
          <a:stretch>
            <a:fillRect/>
          </a:stretch>
        </p:blipFill>
        <p:spPr bwMode="auto">
          <a:xfrm>
            <a:off x="4297364" y="3246438"/>
            <a:ext cx="3311525" cy="1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 animBg="1"/>
      <p:bldP spid="3481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Rectangle 3" descr="White marble"/>
          <p:cNvSpPr>
            <a:spLocks noGrp="1" noChangeArrowheads="1"/>
          </p:cNvSpPr>
          <p:nvPr>
            <p:ph type="body" idx="1"/>
          </p:nvPr>
        </p:nvSpPr>
        <p:spPr>
          <a:xfrm>
            <a:off x="2351088" y="1484313"/>
            <a:ext cx="7859712" cy="4646612"/>
          </a:xfrm>
          <a:noFill/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ar-EG" sz="2500" b="1" i="1" u="sng" dirty="0"/>
              <a:t>مثال  فى المجال الرياضى</a:t>
            </a:r>
            <a:r>
              <a:rPr lang="ar-EG" sz="2500" b="1" u="sng" dirty="0"/>
              <a:t>:</a:t>
            </a:r>
            <a:endParaRPr lang="ar-EG" sz="2500" b="1" dirty="0"/>
          </a:p>
          <a:p>
            <a:pPr algn="r" eaLnBrk="1" hangingPunct="1">
              <a:lnSpc>
                <a:spcPct val="90000"/>
              </a:lnSpc>
            </a:pPr>
            <a:r>
              <a:rPr lang="ar-EG" sz="2500" b="1" dirty="0"/>
              <a:t>عندما يصوب لاعب كرة اليد رمية جزاء فأنه يحرك ذراعه أولا خلفا ثم يصوب الكرة على المرمى و نوضح فى هذا المثال كلا من المسافة و الإزاحة كالتالي: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ar-EG" sz="2500" b="1" u="sng" dirty="0"/>
          </a:p>
          <a:p>
            <a:pPr algn="r" eaLnBrk="1" hangingPunct="1">
              <a:lnSpc>
                <a:spcPct val="90000"/>
              </a:lnSpc>
            </a:pPr>
            <a:r>
              <a:rPr lang="ar-EG" sz="2500" b="1" u="sng" dirty="0"/>
              <a:t>المسافة</a:t>
            </a:r>
            <a:r>
              <a:rPr lang="ar-EG" sz="2500" b="1" dirty="0"/>
              <a:t> هى حاصل جمع حركة الذراع للخلف و التى كانت 60سم مع حركة الذراع للأمام و التى كانت 110سم متر فيكون الناتج 170سم.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endParaRPr lang="ar-EG" sz="2500" b="1" u="sng" dirty="0"/>
          </a:p>
          <a:p>
            <a:pPr algn="r" eaLnBrk="1" hangingPunct="1">
              <a:lnSpc>
                <a:spcPct val="90000"/>
              </a:lnSpc>
            </a:pPr>
            <a:r>
              <a:rPr lang="ar-EG" sz="2500" b="1" u="sng" dirty="0"/>
              <a:t>الإزاحة</a:t>
            </a:r>
            <a:r>
              <a:rPr lang="ar-EG" sz="2500" b="1" dirty="0"/>
              <a:t> بينما فى الإزاحة فيجب أن نحدد كل من الاتجاه فنقول تحرك الذراع خلفا بالسالب مقدار 60سم </a:t>
            </a:r>
            <a:r>
              <a:rPr lang="ar-IQ" sz="2500" b="1" dirty="0"/>
              <a:t>ثم</a:t>
            </a:r>
            <a:r>
              <a:rPr lang="ar-EG" sz="2500" b="1" dirty="0"/>
              <a:t> تحرك أماما بالموجب مقدار 110سم.</a:t>
            </a:r>
            <a:r>
              <a:rPr lang="ar-EG" sz="2500" dirty="0"/>
              <a:t> </a:t>
            </a:r>
            <a:endParaRPr lang="en-US" sz="2500" dirty="0"/>
          </a:p>
          <a:p>
            <a:pPr algn="r" eaLnBrk="1" hangingPunct="1">
              <a:lnSpc>
                <a:spcPct val="90000"/>
              </a:lnSpc>
            </a:pP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 descr="White marble"/>
          <p:cNvSpPr>
            <a:spLocks noGrp="1" noChangeArrowheads="1"/>
          </p:cNvSpPr>
          <p:nvPr>
            <p:ph type="body" idx="1"/>
          </p:nvPr>
        </p:nvSpPr>
        <p:spPr>
          <a:xfrm>
            <a:off x="2495550" y="1628775"/>
            <a:ext cx="7715250" cy="4502150"/>
          </a:xfrm>
          <a:noFill/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ar-EG" b="1" dirty="0"/>
              <a:t>ومن أهم الفروق بين المسافة والإزاحة هي أن الأولى كمية مقياسيه أم الثانية فهي كمية متجهة تتخذ اتجاه (البداية – النهاية) بغض النظر عن المقدار.</a:t>
            </a:r>
          </a:p>
          <a:p>
            <a:pPr algn="r" eaLnBrk="1" hangingPunct="1">
              <a:buFont typeface="Wingdings" pitchFamily="2" charset="2"/>
              <a:buNone/>
            </a:pPr>
            <a:endParaRPr lang="ar-EG" b="1" dirty="0"/>
          </a:p>
          <a:p>
            <a:pPr algn="r" eaLnBrk="1" hangingPunct="1"/>
            <a:r>
              <a:rPr lang="ar-EG" b="1" dirty="0"/>
              <a:t>	فالإزاحة تحمل أكثر من معنى الطول بين وضعين وهو الاتجاه , وهذا المتغير يجعل من السهل أن ننسب الوضع النهائي لوضع ابتدائي 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ar-EG" b="1" dirty="0"/>
              <a:t>	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1951" y="206375"/>
            <a:ext cx="4392613" cy="2744788"/>
          </a:xfr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3016250"/>
            <a:ext cx="8834438" cy="37973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6383339" y="620714"/>
            <a:ext cx="3887787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EG" sz="2400" b="1">
                <a:latin typeface="Times New Roman" pitchFamily="18" charset="0"/>
              </a:rPr>
              <a:t>جمع المتجهات</a:t>
            </a:r>
            <a:endParaRPr lang="en-US" sz="2400" b="1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5"/>
            <a:ext cx="8229600" cy="3024188"/>
          </a:xfrm>
        </p:spPr>
        <p:txBody>
          <a:bodyPr>
            <a:normAutofit fontScale="77500" lnSpcReduction="20000"/>
          </a:bodyPr>
          <a:lstStyle/>
          <a:p>
            <a:pPr algn="r" eaLnBrk="1" hangingPunct="1">
              <a:lnSpc>
                <a:spcPct val="110000"/>
              </a:lnSpc>
            </a:pPr>
            <a:endParaRPr lang="ar-EG" sz="2500" b="1" dirty="0">
              <a:cs typeface="Akhbar MT" pitchFamily="2" charset="-78"/>
            </a:endParaRPr>
          </a:p>
          <a:p>
            <a:pPr algn="r" eaLnBrk="1" hangingPunct="1">
              <a:lnSpc>
                <a:spcPct val="110000"/>
              </a:lnSpc>
            </a:pPr>
            <a:endParaRPr lang="ar-EG" sz="2500" b="1" dirty="0">
              <a:cs typeface="Akhbar MT" pitchFamily="2" charset="-78"/>
            </a:endParaRPr>
          </a:p>
          <a:p>
            <a:pPr algn="r" eaLnBrk="1" hangingPunct="1">
              <a:lnSpc>
                <a:spcPct val="110000"/>
              </a:lnSpc>
            </a:pPr>
            <a:endParaRPr lang="ar-EG" sz="2500" b="1" dirty="0">
              <a:cs typeface="Akhbar MT" pitchFamily="2" charset="-78"/>
            </a:endParaRPr>
          </a:p>
          <a:p>
            <a:pPr algn="r" eaLnBrk="1" hangingPunct="1">
              <a:lnSpc>
                <a:spcPct val="110000"/>
              </a:lnSpc>
            </a:pPr>
            <a:r>
              <a:rPr lang="ar-EG" sz="2500" b="1" dirty="0">
                <a:cs typeface="Akhbar MT" pitchFamily="2" charset="-78"/>
              </a:rPr>
              <a:t>وتحديد اتجاه الإزاحة يمكن أن يتبع أكثر من أسلوب , فالاتجاهات الأصلية أساس في التحديد وكذلك مصطلحات (أعلى وأسفل ويمين ويسار) , أو أن نقول إزاحة (سالبة أو موجبة) كما هو الحال في التعامل مع الأجسام المقذوفات . أياً كان أسلوب تحديد الاتجاه . المهم أنه يساعد في تحديد الوضع النهائي للجسم المتحرك لمسافة ما بالنسبة لوضع ابتدائي معين.</a:t>
            </a:r>
          </a:p>
          <a:p>
            <a:pPr algn="r" eaLnBrk="1" hangingPunct="1">
              <a:lnSpc>
                <a:spcPct val="110000"/>
              </a:lnSpc>
            </a:pPr>
            <a:r>
              <a:rPr lang="ar-EG" sz="2500" b="1" dirty="0">
                <a:cs typeface="Akhbar MT" pitchFamily="2" charset="-78"/>
              </a:rPr>
              <a:t>	وسواء كانت المسافة أو الإزاحة فكلتاهما متغيران لقياس الطول وهما الأساس في تحديد التغير المكاني أو الوضعي .</a:t>
            </a:r>
            <a:endParaRPr lang="en-US" sz="2500" b="1" dirty="0">
              <a:cs typeface="Akhbar MT" pitchFamily="2" charset="-78"/>
            </a:endParaRPr>
          </a:p>
          <a:p>
            <a:pPr algn="r" eaLnBrk="1" hangingPunct="1">
              <a:lnSpc>
                <a:spcPct val="110000"/>
              </a:lnSpc>
            </a:pPr>
            <a:endParaRPr lang="en-US" sz="2500" dirty="0">
              <a:cs typeface="Akhbar MT" pitchFamily="2" charset="-78"/>
            </a:endParaRPr>
          </a:p>
        </p:txBody>
      </p:sp>
      <p:pic>
        <p:nvPicPr>
          <p:cNvPr id="11267" name="Picture 4" descr="lect%2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4221163"/>
            <a:ext cx="360045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</TotalTime>
  <Words>264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Akhbar MT</vt:lpstr>
      <vt:lpstr>Arial</vt:lpstr>
      <vt:lpstr>PT Bold Heading</vt:lpstr>
      <vt:lpstr>Times New Roman</vt:lpstr>
      <vt:lpstr>Trebuchet MS</vt:lpstr>
      <vt:lpstr>Tw Cen MT</vt:lpstr>
      <vt:lpstr>Wingdings</vt:lpstr>
      <vt:lpstr>Circuit</vt:lpstr>
      <vt:lpstr>PowerPoint Presentation</vt:lpstr>
      <vt:lpstr>PowerPoint Presentation</vt:lpstr>
      <vt:lpstr>مقدمة عامة في وحدات القياس الميكانيكية </vt:lpstr>
      <vt:lpstr> المسافة والإزاحة :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2018-12-15T11:14:56Z</dcterms:created>
  <dcterms:modified xsi:type="dcterms:W3CDTF">2018-12-15T11:26:08Z</dcterms:modified>
</cp:coreProperties>
</file>